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48" autoAdjust="0"/>
    <p:restoredTop sz="94682" autoAdjust="0"/>
  </p:normalViewPr>
  <p:slideViewPr>
    <p:cSldViewPr>
      <p:cViewPr varScale="1">
        <p:scale>
          <a:sx n="110" d="100"/>
          <a:sy n="110" d="100"/>
        </p:scale>
        <p:origin x="20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93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2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50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76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898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156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20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963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259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239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9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578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354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538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367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7452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963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483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493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272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133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83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990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120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8576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481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7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1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8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0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9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88DB6-5F92-43FA-8355-29E4923642F2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96756-0237-4DC5-8682-587B36711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1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1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11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Correct Pronoun Case and Reference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780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667832"/>
            <a:ext cx="7807571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Zinnia mentioned to Jamie that </a:t>
            </a:r>
            <a:r>
              <a:rPr lang="en-US" sz="2800" b="1" dirty="0">
                <a:solidFill>
                  <a:srgbClr val="314C57"/>
                </a:solidFill>
              </a:rPr>
              <a:t>she </a:t>
            </a:r>
            <a:r>
              <a:rPr lang="en-US" sz="2800" dirty="0">
                <a:solidFill>
                  <a:srgbClr val="323542"/>
                </a:solidFill>
              </a:rPr>
              <a:t>had spinach in </a:t>
            </a:r>
            <a:r>
              <a:rPr lang="en-US" sz="2800" b="1" dirty="0">
                <a:solidFill>
                  <a:srgbClr val="314C57"/>
                </a:solidFill>
              </a:rPr>
              <a:t>her </a:t>
            </a:r>
            <a:r>
              <a:rPr lang="en-US" sz="2800" dirty="0">
                <a:solidFill>
                  <a:srgbClr val="323542"/>
                </a:solidFill>
              </a:rPr>
              <a:t>teeth.</a:t>
            </a:r>
          </a:p>
        </p:txBody>
      </p:sp>
    </p:spTree>
    <p:extLst>
      <p:ext uri="{BB962C8B-B14F-4D97-AF65-F5344CB8AC3E}">
        <p14:creationId xmlns:p14="http://schemas.microsoft.com/office/powerpoint/2010/main" val="3396717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1790669"/>
            <a:ext cx="7807571" cy="270843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Zinnia mentioned </a:t>
            </a:r>
            <a:r>
              <a:rPr lang="en-US" sz="2800" strike="sngStrike" dirty="0">
                <a:solidFill>
                  <a:srgbClr val="323542"/>
                </a:solidFill>
              </a:rPr>
              <a:t>to Jamie that </a:t>
            </a:r>
            <a:r>
              <a:rPr lang="en-US" sz="2800" b="1" strike="sngStrike" dirty="0">
                <a:solidFill>
                  <a:srgbClr val="314C57"/>
                </a:solidFill>
              </a:rPr>
              <a:t>she</a:t>
            </a:r>
            <a:r>
              <a:rPr lang="en-US" sz="2800" b="1" strike="sngStrike" dirty="0">
                <a:solidFill>
                  <a:srgbClr val="323542"/>
                </a:solidFill>
              </a:rPr>
              <a:t> </a:t>
            </a:r>
            <a:r>
              <a:rPr lang="en-US" sz="2800" strike="sngStrike" dirty="0">
                <a:solidFill>
                  <a:srgbClr val="323542"/>
                </a:solidFill>
              </a:rPr>
              <a:t>had spinach in </a:t>
            </a:r>
            <a:r>
              <a:rPr lang="en-US" sz="2800" b="1" strike="sngStrike" dirty="0">
                <a:solidFill>
                  <a:srgbClr val="314C57"/>
                </a:solidFill>
              </a:rPr>
              <a:t>her</a:t>
            </a:r>
            <a:r>
              <a:rPr lang="en-US" sz="2800" b="1" strike="sngStrike" dirty="0">
                <a:solidFill>
                  <a:srgbClr val="323542"/>
                </a:solidFill>
              </a:rPr>
              <a:t> </a:t>
            </a:r>
            <a:r>
              <a:rPr lang="en-US" sz="2800" strike="sngStrike" dirty="0">
                <a:solidFill>
                  <a:srgbClr val="323542"/>
                </a:solidFill>
              </a:rPr>
              <a:t>teeth</a:t>
            </a:r>
            <a:r>
              <a:rPr lang="en-US" sz="2800" dirty="0">
                <a:solidFill>
                  <a:srgbClr val="323542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Zinnia mentioned the spinach in Jamie’s teeth right away.</a:t>
            </a:r>
          </a:p>
        </p:txBody>
      </p:sp>
    </p:spTree>
    <p:extLst>
      <p:ext uri="{BB962C8B-B14F-4D97-AF65-F5344CB8AC3E}">
        <p14:creationId xmlns:p14="http://schemas.microsoft.com/office/powerpoint/2010/main" val="524470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6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stopped by Alex’s house, but </a:t>
            </a:r>
            <a:r>
              <a:rPr lang="en-US" sz="2800" b="1" dirty="0">
                <a:solidFill>
                  <a:srgbClr val="CCA49C"/>
                </a:solidFill>
              </a:rPr>
              <a:t>he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wasn’t home.</a:t>
            </a:r>
          </a:p>
        </p:txBody>
      </p:sp>
    </p:spTree>
    <p:extLst>
      <p:ext uri="{BB962C8B-B14F-4D97-AF65-F5344CB8AC3E}">
        <p14:creationId xmlns:p14="http://schemas.microsoft.com/office/powerpoint/2010/main" val="2254469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221557"/>
            <a:ext cx="7807571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stopped by Alex’s house, but </a:t>
            </a:r>
            <a:r>
              <a:rPr lang="en-US" sz="2800" b="1" strike="sngStrike" dirty="0">
                <a:solidFill>
                  <a:srgbClr val="CCA49C"/>
                </a:solidFill>
              </a:rPr>
              <a:t>he</a:t>
            </a:r>
            <a:r>
              <a:rPr lang="en-US" sz="2800" b="1" dirty="0">
                <a:solidFill>
                  <a:srgbClr val="CCA49C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wasn’t home.</a:t>
            </a:r>
          </a:p>
          <a:p>
            <a:pPr>
              <a:spcAft>
                <a:spcPts val="1800"/>
              </a:spcAft>
            </a:pPr>
            <a:endParaRPr lang="en-US" sz="28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I stopped by Alex’s house, but </a:t>
            </a:r>
            <a:r>
              <a:rPr lang="en-US" sz="2800" b="1" dirty="0">
                <a:solidFill>
                  <a:srgbClr val="CCA49C"/>
                </a:solidFill>
              </a:rPr>
              <a:t>Alex </a:t>
            </a:r>
            <a:r>
              <a:rPr lang="en-US" sz="2800" dirty="0">
                <a:solidFill>
                  <a:srgbClr val="323542"/>
                </a:solidFill>
              </a:rPr>
              <a:t>wasn’t home.</a:t>
            </a:r>
          </a:p>
        </p:txBody>
      </p:sp>
    </p:spTree>
    <p:extLst>
      <p:ext uri="{BB962C8B-B14F-4D97-AF65-F5344CB8AC3E}">
        <p14:creationId xmlns:p14="http://schemas.microsoft.com/office/powerpoint/2010/main" val="2800126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1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209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Case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82648"/>
              <a:ext cx="1664514" cy="11439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prstClr val="white"/>
                  </a:solidFill>
                </a:rPr>
                <a:t>Subjective</a:t>
              </a:r>
            </a:p>
            <a:p>
              <a:pPr algn="ctr"/>
              <a:endParaRPr lang="en-US" sz="2200" b="1" dirty="0">
                <a:solidFill>
                  <a:prstClr val="white"/>
                </a:solidFill>
              </a:endParaRP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I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you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she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they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who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7054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80386"/>
              <a:ext cx="1664514" cy="13831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prstClr val="white"/>
                  </a:solidFill>
                </a:rPr>
                <a:t>Possessive</a:t>
              </a:r>
            </a:p>
            <a:p>
              <a:pPr algn="ctr"/>
              <a:endParaRPr lang="en-US" sz="2200" b="1" dirty="0">
                <a:solidFill>
                  <a:prstClr val="white"/>
                </a:solidFill>
              </a:endParaRP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my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your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her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their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whose</a:t>
              </a:r>
            </a:p>
            <a:p>
              <a:pPr algn="ctr">
                <a:lnSpc>
                  <a:spcPct val="150000"/>
                </a:lnSpc>
              </a:pPr>
              <a:endParaRPr lang="en-US" sz="220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31236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973781"/>
              <a:ext cx="2080339" cy="114664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prstClr val="white"/>
                  </a:solidFill>
                </a:rPr>
                <a:t>Objective</a:t>
              </a:r>
            </a:p>
            <a:p>
              <a:pPr algn="ctr"/>
              <a:endParaRPr lang="en-US" sz="2200" dirty="0">
                <a:solidFill>
                  <a:prstClr val="white"/>
                </a:solidFill>
              </a:endParaRP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me 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you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her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them</a:t>
              </a:r>
            </a:p>
            <a:p>
              <a:pPr algn="ctr"/>
              <a:r>
                <a:rPr lang="en-US" sz="2200" dirty="0">
                  <a:solidFill>
                    <a:prstClr val="white"/>
                  </a:solidFill>
                </a:rPr>
                <a:t>whom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8681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Subjective Case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4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314C57"/>
                </a:solidFill>
              </a:rPr>
              <a:t>They </a:t>
            </a:r>
            <a:r>
              <a:rPr lang="en-US" sz="2800" dirty="0">
                <a:solidFill>
                  <a:srgbClr val="323542"/>
                </a:solidFill>
              </a:rPr>
              <a:t>arrived fifteen minutes late.</a:t>
            </a:r>
            <a:endParaRPr lang="en-US" sz="28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62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Objective Case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3400" y="2159675"/>
            <a:ext cx="2169960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Object of a Preposition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Direct Object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86546"/>
                </a:solidFill>
              </a:rPr>
              <a:t>Indirect Object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58440" y="2529007"/>
            <a:ext cx="6156960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 sat next to </a:t>
            </a:r>
            <a:r>
              <a:rPr lang="en-US" sz="2400" b="1" dirty="0">
                <a:solidFill>
                  <a:srgbClr val="323542"/>
                </a:solidFill>
              </a:rPr>
              <a:t>them</a:t>
            </a:r>
            <a:r>
              <a:rPr lang="en-US" sz="2400" dirty="0">
                <a:solidFill>
                  <a:srgbClr val="323542"/>
                </a:solidFill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Watch </a:t>
            </a:r>
            <a:r>
              <a:rPr lang="en-US" sz="2400" b="1" dirty="0">
                <a:solidFill>
                  <a:srgbClr val="323542"/>
                </a:solidFill>
              </a:rPr>
              <a:t>him </a:t>
            </a:r>
            <a:r>
              <a:rPr lang="en-US" sz="2400" dirty="0">
                <a:solidFill>
                  <a:srgbClr val="323542"/>
                </a:solidFill>
              </a:rPr>
              <a:t>carefully.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She gave </a:t>
            </a:r>
            <a:r>
              <a:rPr lang="en-US" sz="2400" b="1" dirty="0">
                <a:solidFill>
                  <a:srgbClr val="323542"/>
                </a:solidFill>
              </a:rPr>
              <a:t>us </a:t>
            </a:r>
            <a:r>
              <a:rPr lang="en-US" sz="2400" dirty="0">
                <a:solidFill>
                  <a:srgbClr val="323542"/>
                </a:solidFill>
              </a:rPr>
              <a:t>a hundred dollar bill. </a:t>
            </a:r>
          </a:p>
        </p:txBody>
      </p:sp>
    </p:spTree>
    <p:extLst>
      <p:ext uri="{BB962C8B-B14F-4D97-AF65-F5344CB8AC3E}">
        <p14:creationId xmlns:p14="http://schemas.microsoft.com/office/powerpoint/2010/main" val="316916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Possessive Case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7040" y="2671971"/>
            <a:ext cx="2169960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CCA49C"/>
                </a:solidFill>
              </a:rPr>
              <a:t>Adjectives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CCA49C"/>
                </a:solidFill>
              </a:rPr>
              <a:t>Pronouns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58440" y="2671971"/>
            <a:ext cx="6156960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That is </a:t>
            </a:r>
            <a:r>
              <a:rPr lang="en-US" sz="2400" b="1" dirty="0">
                <a:solidFill>
                  <a:srgbClr val="CCA49C"/>
                </a:solidFill>
              </a:rPr>
              <a:t>our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blue bicycle.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That red bicycle is </a:t>
            </a:r>
            <a:r>
              <a:rPr lang="en-US" sz="2400" b="1" dirty="0">
                <a:solidFill>
                  <a:srgbClr val="CCA49C"/>
                </a:solidFill>
              </a:rPr>
              <a:t>yours</a:t>
            </a:r>
            <a:r>
              <a:rPr lang="en-US" sz="2400" b="1" dirty="0">
                <a:solidFill>
                  <a:srgbClr val="323542"/>
                </a:solidFill>
              </a:rPr>
              <a:t>. </a:t>
            </a: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18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281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Of all the options, </a:t>
            </a:r>
            <a:r>
              <a:rPr lang="en-US" sz="2800" b="1" dirty="0">
                <a:solidFill>
                  <a:srgbClr val="386546"/>
                </a:solidFill>
              </a:rPr>
              <a:t>it</a:t>
            </a:r>
            <a:r>
              <a:rPr lang="en-US" sz="2800" b="1" dirty="0">
                <a:solidFill>
                  <a:srgbClr val="323542"/>
                </a:solidFill>
              </a:rPr>
              <a:t> </a:t>
            </a:r>
            <a:r>
              <a:rPr lang="en-US" sz="2800" dirty="0">
                <a:solidFill>
                  <a:srgbClr val="323542"/>
                </a:solidFill>
              </a:rPr>
              <a:t>seemed best. </a:t>
            </a:r>
          </a:p>
        </p:txBody>
      </p:sp>
    </p:spTree>
    <p:extLst>
      <p:ext uri="{BB962C8B-B14F-4D97-AF65-F5344CB8AC3E}">
        <p14:creationId xmlns:p14="http://schemas.microsoft.com/office/powerpoint/2010/main" val="83964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Pronoun Reference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221556"/>
            <a:ext cx="7807571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Of all the options, </a:t>
            </a:r>
            <a:r>
              <a:rPr lang="en-US" sz="2800" b="1" strike="sngStrike" dirty="0">
                <a:solidFill>
                  <a:srgbClr val="386546"/>
                </a:solidFill>
              </a:rPr>
              <a:t>it </a:t>
            </a:r>
            <a:r>
              <a:rPr lang="en-US" sz="2800" dirty="0">
                <a:solidFill>
                  <a:srgbClr val="323542"/>
                </a:solidFill>
              </a:rPr>
              <a:t>seemed best. </a:t>
            </a:r>
          </a:p>
          <a:p>
            <a:pPr>
              <a:spcAft>
                <a:spcPts val="1800"/>
              </a:spcAft>
            </a:pPr>
            <a:endParaRPr lang="en-US" sz="2800" b="1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rgbClr val="323542"/>
                </a:solidFill>
              </a:rPr>
              <a:t>Of all the options, </a:t>
            </a:r>
            <a:r>
              <a:rPr lang="en-US" sz="2800" b="1" dirty="0">
                <a:solidFill>
                  <a:srgbClr val="386546"/>
                </a:solidFill>
              </a:rPr>
              <a:t>surrender </a:t>
            </a:r>
            <a:r>
              <a:rPr lang="en-US" sz="2800" dirty="0">
                <a:solidFill>
                  <a:srgbClr val="323542"/>
                </a:solidFill>
              </a:rPr>
              <a:t>seemed best.</a:t>
            </a:r>
          </a:p>
        </p:txBody>
      </p:sp>
    </p:spTree>
    <p:extLst>
      <p:ext uri="{BB962C8B-B14F-4D97-AF65-F5344CB8AC3E}">
        <p14:creationId xmlns:p14="http://schemas.microsoft.com/office/powerpoint/2010/main" val="1074357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219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3_Office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5</cp:revision>
  <dcterms:created xsi:type="dcterms:W3CDTF">2015-07-09T13:12:56Z</dcterms:created>
  <dcterms:modified xsi:type="dcterms:W3CDTF">2018-05-04T19:07:25Z</dcterms:modified>
</cp:coreProperties>
</file>